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9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67E10A3-7620-4F1D-B8EB-9209056F03FC}" type="datetimeFigureOut">
              <a:rPr lang="en-US" smtClean="0"/>
              <a:pPr/>
              <a:t>2/25/2015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C2035D9-D030-4C65-AD89-5B4AB6109C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Religions of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Pre-Axial Chinese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Nature and ancestor oriented </a:t>
            </a:r>
          </a:p>
          <a:p>
            <a:r>
              <a:rPr lang="en-US" dirty="0" smtClean="0"/>
              <a:t>The Sacred</a:t>
            </a:r>
          </a:p>
          <a:p>
            <a:r>
              <a:rPr lang="en-US" dirty="0" smtClean="0"/>
              <a:t>Religion and Culture are intertwined</a:t>
            </a:r>
          </a:p>
          <a:p>
            <a:r>
              <a:rPr lang="en-US" dirty="0" smtClean="0"/>
              <a:t>Emphasis on nature- no creator outside nature</a:t>
            </a:r>
          </a:p>
          <a:p>
            <a:r>
              <a:rPr lang="en-US" dirty="0" smtClean="0"/>
              <a:t>Emphasis on relationships</a:t>
            </a:r>
          </a:p>
          <a:p>
            <a:r>
              <a:rPr lang="en-US" dirty="0" smtClean="0"/>
              <a:t>Stable Chinese civilization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Stable</a:t>
            </a:r>
          </a:p>
          <a:p>
            <a:r>
              <a:rPr lang="en-US" dirty="0" smtClean="0"/>
              <a:t>Politically see themselves as a single great empire</a:t>
            </a:r>
          </a:p>
          <a:p>
            <a:r>
              <a:rPr lang="en-US" dirty="0" smtClean="0"/>
              <a:t>Until 1911 the center and symbol of the unity was the Emperor</a:t>
            </a:r>
          </a:p>
          <a:p>
            <a:r>
              <a:rPr lang="en-US" dirty="0" smtClean="0"/>
              <a:t>Provinces ruled by local warlords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 spoken languages (Mandarin and Cantonese)</a:t>
            </a:r>
          </a:p>
          <a:p>
            <a:r>
              <a:rPr lang="en-US" dirty="0" smtClean="0"/>
              <a:t>Culture unified by single written language</a:t>
            </a:r>
          </a:p>
          <a:p>
            <a:r>
              <a:rPr lang="en-US" dirty="0" smtClean="0"/>
              <a:t>Transliteration</a:t>
            </a:r>
          </a:p>
          <a:p>
            <a:pPr lvl="1"/>
            <a:r>
              <a:rPr lang="en-US" dirty="0" smtClean="0"/>
              <a:t>Pin Yin			Dao</a:t>
            </a:r>
          </a:p>
          <a:p>
            <a:pPr lvl="1"/>
            <a:r>
              <a:rPr lang="en-US" dirty="0" smtClean="0"/>
              <a:t>Wade-Giles		Tao</a:t>
            </a:r>
          </a:p>
          <a:p>
            <a:r>
              <a:rPr lang="en-US" dirty="0" smtClean="0"/>
              <a:t>The common written language allowed for upward mobility for the families.</a:t>
            </a:r>
          </a:p>
          <a:p>
            <a:r>
              <a:rPr lang="en-US" dirty="0" smtClean="0"/>
              <a:t>Emphasis on family and education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71273"/>
              </p:ext>
            </p:extLst>
          </p:nvPr>
        </p:nvGraphicFramePr>
        <p:xfrm>
          <a:off x="1524000" y="1397000"/>
          <a:ext cx="6096000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Wade-Giles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Pin</a:t>
                      </a:r>
                      <a:r>
                        <a:rPr lang="en-US" baseline="0" dirty="0" smtClean="0"/>
                        <a:t> Yin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 </a:t>
                      </a:r>
                      <a:r>
                        <a:rPr lang="en-US" dirty="0" err="1" smtClean="0"/>
                        <a:t>Ching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Yi Jing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Book of Changes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Love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K’ung</a:t>
                      </a:r>
                      <a:r>
                        <a:rPr lang="en-US" dirty="0" smtClean="0"/>
                        <a:t> Fu </a:t>
                      </a:r>
                      <a:r>
                        <a:rPr lang="en-US" dirty="0" err="1" smtClean="0"/>
                        <a:t>tzu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Kong </a:t>
                      </a:r>
                      <a:r>
                        <a:rPr lang="en-US" dirty="0" err="1" smtClean="0"/>
                        <a:t>Qiu</a:t>
                      </a:r>
                      <a:r>
                        <a:rPr lang="en-US" dirty="0" smtClean="0"/>
                        <a:t>, Kong </a:t>
                      </a:r>
                      <a:r>
                        <a:rPr lang="en-US" dirty="0" err="1" smtClean="0"/>
                        <a:t>Fuzu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Confucius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Lao Tzu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Laozi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Daoist</a:t>
                      </a:r>
                      <a:r>
                        <a:rPr lang="en-US" dirty="0" smtClean="0"/>
                        <a:t> sage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Mao </a:t>
                      </a:r>
                      <a:r>
                        <a:rPr lang="en-US" dirty="0" err="1" smtClean="0"/>
                        <a:t>Tse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Mao Zedong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Communist Leader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 Ti or Mo Tzu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Mozi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Founder of </a:t>
                      </a:r>
                      <a:r>
                        <a:rPr lang="en-US" dirty="0" err="1" smtClean="0"/>
                        <a:t>Mohism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Tao </a:t>
                      </a:r>
                      <a:r>
                        <a:rPr lang="en-US" dirty="0" err="1" smtClean="0"/>
                        <a:t>Te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Ching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Daodejing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Daoist</a:t>
                      </a:r>
                      <a:r>
                        <a:rPr lang="en-US" dirty="0" smtClean="0"/>
                        <a:t> mystical book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79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dirty="0" smtClean="0"/>
              <a:t>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Duty to Family</a:t>
            </a:r>
          </a:p>
          <a:p>
            <a:r>
              <a:rPr lang="en-US" dirty="0" smtClean="0"/>
              <a:t>The idea of stability and change is woven into Chinese thought.</a:t>
            </a:r>
          </a:p>
          <a:p>
            <a:r>
              <a:rPr lang="en-US" dirty="0" smtClean="0"/>
              <a:t>Yin and Yang</a:t>
            </a:r>
          </a:p>
          <a:p>
            <a:r>
              <a:rPr lang="en-US" dirty="0" smtClean="0"/>
              <a:t>All about harmony and balance</a:t>
            </a:r>
          </a:p>
          <a:p>
            <a:pPr lvl="1">
              <a:buNone/>
            </a:pPr>
            <a:r>
              <a:rPr lang="en-US" dirty="0" smtClean="0"/>
              <a:t>			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Role of culture is to preserve or reset the balance- Chinese dualism</a:t>
            </a:r>
            <a:endParaRPr lang="en-US" dirty="0"/>
          </a:p>
        </p:txBody>
      </p:sp>
      <p:pic>
        <p:nvPicPr>
          <p:cNvPr id="4" name="Picture 3" descr="Yin_and_Yang_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3886200"/>
            <a:ext cx="13716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Vital Elements: water (winter), fire (summer), wood (spring), metal </a:t>
            </a:r>
            <a:r>
              <a:rPr lang="en-US" smtClean="0"/>
              <a:t>(fall), </a:t>
            </a:r>
            <a:r>
              <a:rPr lang="en-US" dirty="0" smtClean="0"/>
              <a:t>earth</a:t>
            </a:r>
          </a:p>
          <a:p>
            <a:r>
              <a:rPr lang="en-US" dirty="0" smtClean="0"/>
              <a:t>Lord of Heaven (Shang Dynasty)</a:t>
            </a:r>
          </a:p>
          <a:p>
            <a:pPr lvl="1"/>
            <a:r>
              <a:rPr lang="en-US" dirty="0" smtClean="0"/>
              <a:t>anthropomorphic</a:t>
            </a:r>
          </a:p>
          <a:p>
            <a:r>
              <a:rPr lang="en-US" dirty="0" smtClean="0"/>
              <a:t>Son of Heaven: divine kingship</a:t>
            </a:r>
          </a:p>
          <a:p>
            <a:r>
              <a:rPr lang="en-US" dirty="0" smtClean="0"/>
              <a:t>Chinese were citizens of nature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Peasant Heritage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Animism </a:t>
            </a:r>
          </a:p>
          <a:p>
            <a:r>
              <a:rPr lang="en-US" dirty="0" smtClean="0"/>
              <a:t>Amulets and magical spells</a:t>
            </a:r>
          </a:p>
          <a:p>
            <a:r>
              <a:rPr lang="en-US" dirty="0" smtClean="0"/>
              <a:t>Festivals based upon the calendar</a:t>
            </a:r>
          </a:p>
          <a:p>
            <a:r>
              <a:rPr lang="en-US" dirty="0" smtClean="0"/>
              <a:t>Reverencing of ancestors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Axial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From instability arose 6 schools</a:t>
            </a:r>
          </a:p>
          <a:p>
            <a:pPr>
              <a:buNone/>
            </a:pPr>
            <a:endParaRPr lang="en-US" dirty="0" smtClean="0"/>
          </a:p>
          <a:p>
            <a:pPr marL="514350" indent="-514350"/>
            <a:r>
              <a:rPr lang="en-US" b="1" dirty="0" smtClean="0"/>
              <a:t>Divination</a:t>
            </a:r>
            <a:r>
              <a:rPr lang="en-US" dirty="0" smtClean="0"/>
              <a:t> (Yin Yang School)</a:t>
            </a:r>
          </a:p>
          <a:p>
            <a:pPr marL="1108710" lvl="2" indent="-514350"/>
            <a:r>
              <a:rPr lang="en-US" dirty="0" smtClean="0"/>
              <a:t>Symbols (tortoise shell, yarrow stalks</a:t>
            </a:r>
          </a:p>
          <a:p>
            <a:pPr marL="1108710" lvl="2" indent="-514350"/>
            <a:r>
              <a:rPr lang="en-US" u="sng" dirty="0" smtClean="0"/>
              <a:t>I Ching</a:t>
            </a:r>
          </a:p>
          <a:p>
            <a:pPr marL="1108710" lvl="2" indent="-514350"/>
            <a:r>
              <a:rPr lang="en-US" dirty="0" smtClean="0"/>
              <a:t>Herbal medicine and acupuncture</a:t>
            </a:r>
          </a:p>
          <a:p>
            <a:pPr marL="1108710" lvl="2" indent="-514350"/>
            <a:r>
              <a:rPr lang="en-US" dirty="0" smtClean="0"/>
              <a:t>Geomancy</a:t>
            </a:r>
          </a:p>
          <a:p>
            <a:pPr marL="1108710" lvl="2" indent="-514350"/>
            <a:r>
              <a:rPr lang="en-US" dirty="0" smtClean="0"/>
              <a:t>Feng-shui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b="1" dirty="0" smtClean="0"/>
              <a:t>Confucianism</a:t>
            </a:r>
          </a:p>
          <a:p>
            <a:pPr marL="862330" lvl="1" indent="-514350"/>
            <a:r>
              <a:rPr lang="en-US" dirty="0" smtClean="0"/>
              <a:t>Confucius</a:t>
            </a:r>
          </a:p>
          <a:p>
            <a:pPr marL="862330" lvl="1" indent="-514350"/>
            <a:r>
              <a:rPr lang="en-US" dirty="0" smtClean="0"/>
              <a:t>Return to family values, ancient tradition</a:t>
            </a:r>
          </a:p>
          <a:p>
            <a:pPr marL="862330" lvl="1" indent="-514350"/>
            <a:r>
              <a:rPr lang="en-US" dirty="0" err="1" smtClean="0"/>
              <a:t>Ren</a:t>
            </a:r>
            <a:r>
              <a:rPr lang="en-US" dirty="0" smtClean="0"/>
              <a:t> - love</a:t>
            </a:r>
          </a:p>
          <a:p>
            <a:pPr marL="862330" lvl="1" indent="-514350"/>
            <a:r>
              <a:rPr lang="en-US" dirty="0" smtClean="0"/>
              <a:t>Li- ritual, protocol</a:t>
            </a:r>
          </a:p>
          <a:p>
            <a:pPr marL="862330" lvl="1" indent="-514350"/>
            <a:r>
              <a:rPr lang="en-US" dirty="0" smtClean="0"/>
              <a:t>Yi- duty, </a:t>
            </a:r>
            <a:r>
              <a:rPr lang="en-US" dirty="0" err="1" smtClean="0"/>
              <a:t>oughtness</a:t>
            </a:r>
            <a:r>
              <a:rPr lang="en-US" dirty="0" smtClean="0"/>
              <a:t> </a:t>
            </a:r>
          </a:p>
          <a:p>
            <a:pPr marL="862330" lvl="1" indent="-514350"/>
            <a:r>
              <a:rPr lang="en-US" dirty="0" smtClean="0"/>
              <a:t>Silver Rule- Do not do unto others what you would not want them to do unto you</a:t>
            </a:r>
          </a:p>
          <a:p>
            <a:pPr marL="862330" lvl="1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Confucianism</a:t>
            </a:r>
            <a:r>
              <a:rPr lang="en-US" dirty="0" smtClean="0"/>
              <a:t> (continued)</a:t>
            </a:r>
          </a:p>
          <a:p>
            <a:pPr lvl="1"/>
            <a:r>
              <a:rPr lang="en-US" dirty="0" smtClean="0"/>
              <a:t>Five Basic Relationships</a:t>
            </a:r>
          </a:p>
          <a:p>
            <a:pPr marL="1088136" lvl="2" indent="-457200">
              <a:buFont typeface="+mj-lt"/>
              <a:buAutoNum type="arabicPeriod"/>
            </a:pPr>
            <a:r>
              <a:rPr lang="en-US" dirty="0" smtClean="0"/>
              <a:t>Father and son</a:t>
            </a:r>
          </a:p>
          <a:p>
            <a:pPr marL="1088136" lvl="2" indent="-457200">
              <a:buFont typeface="+mj-lt"/>
              <a:buAutoNum type="arabicPeriod"/>
            </a:pPr>
            <a:r>
              <a:rPr lang="en-US" dirty="0" smtClean="0"/>
              <a:t>Older brother and younger brother</a:t>
            </a:r>
          </a:p>
          <a:p>
            <a:pPr marL="1088136" lvl="2" indent="-457200">
              <a:buFont typeface="+mj-lt"/>
              <a:buAutoNum type="arabicPeriod"/>
            </a:pPr>
            <a:r>
              <a:rPr lang="en-US" dirty="0" smtClean="0"/>
              <a:t>Between friends</a:t>
            </a:r>
          </a:p>
          <a:p>
            <a:pPr marL="1088136" lvl="2" indent="-457200">
              <a:buFont typeface="+mj-lt"/>
              <a:buAutoNum type="arabicPeriod"/>
            </a:pPr>
            <a:r>
              <a:rPr lang="en-US" dirty="0" smtClean="0"/>
              <a:t>Marital</a:t>
            </a:r>
          </a:p>
          <a:p>
            <a:pPr marL="1088136" lvl="2" indent="-457200">
              <a:buFont typeface="+mj-lt"/>
              <a:buAutoNum type="arabicPeriod"/>
            </a:pPr>
            <a:r>
              <a:rPr lang="en-US" dirty="0" smtClean="0"/>
              <a:t>Ruler and Subject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Confucianism </a:t>
            </a:r>
            <a:r>
              <a:rPr lang="en-US" dirty="0" smtClean="0"/>
              <a:t>(continued)</a:t>
            </a:r>
          </a:p>
          <a:p>
            <a:r>
              <a:rPr lang="en-US" dirty="0" smtClean="0"/>
              <a:t>Writings</a:t>
            </a:r>
          </a:p>
          <a:p>
            <a:pPr lvl="1"/>
            <a:r>
              <a:rPr lang="en-US" u="sng" dirty="0" smtClean="0"/>
              <a:t>The Analects</a:t>
            </a:r>
          </a:p>
          <a:p>
            <a:pPr lvl="1"/>
            <a:r>
              <a:rPr lang="en-US" u="sng" dirty="0" smtClean="0"/>
              <a:t>The Great Learning</a:t>
            </a:r>
          </a:p>
          <a:p>
            <a:pPr lvl="1"/>
            <a:r>
              <a:rPr lang="en-US" u="sng" dirty="0" smtClean="0"/>
              <a:t>Doctrine of the Mean</a:t>
            </a:r>
          </a:p>
          <a:p>
            <a:pPr lvl="1"/>
            <a:r>
              <a:rPr lang="en-US" u="sng" dirty="0" smtClean="0"/>
              <a:t>Book of Mencius</a:t>
            </a:r>
            <a:endParaRPr lang="en-US" u="sng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Other Writings</a:t>
            </a:r>
          </a:p>
          <a:p>
            <a:pPr lvl="1"/>
            <a:r>
              <a:rPr lang="en-US" u="sng" dirty="0" smtClean="0"/>
              <a:t>Book of History</a:t>
            </a:r>
          </a:p>
          <a:p>
            <a:pPr lvl="1"/>
            <a:r>
              <a:rPr lang="en-US" u="sng" dirty="0" smtClean="0"/>
              <a:t>Book of Songs</a:t>
            </a:r>
          </a:p>
          <a:p>
            <a:pPr lvl="1"/>
            <a:r>
              <a:rPr lang="en-US" u="sng" dirty="0" smtClean="0"/>
              <a:t>I Ching</a:t>
            </a:r>
          </a:p>
          <a:p>
            <a:pPr lvl="1"/>
            <a:r>
              <a:rPr lang="en-US" u="sng" dirty="0" smtClean="0"/>
              <a:t>Springs and Autumns</a:t>
            </a:r>
          </a:p>
          <a:p>
            <a:pPr lvl="1"/>
            <a:r>
              <a:rPr lang="en-US" u="sng" dirty="0" smtClean="0"/>
              <a:t>Canons of Rituals and Protocol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Confucianism</a:t>
            </a:r>
            <a:r>
              <a:rPr lang="en-US" dirty="0" smtClean="0"/>
              <a:t> (continued)</a:t>
            </a:r>
          </a:p>
          <a:p>
            <a:pPr lvl="1"/>
            <a:r>
              <a:rPr lang="en-US" dirty="0" smtClean="0"/>
              <a:t>Golden Mean</a:t>
            </a:r>
          </a:p>
          <a:p>
            <a:pPr lvl="1"/>
            <a:r>
              <a:rPr lang="en-US" dirty="0" smtClean="0"/>
              <a:t>Filial piety</a:t>
            </a:r>
          </a:p>
          <a:p>
            <a:pPr lvl="1"/>
            <a:r>
              <a:rPr lang="en-US" dirty="0" smtClean="0"/>
              <a:t>Balance between interior goodness and exterior grace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Daoism (Taoism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3 Movements within Daoism</a:t>
            </a:r>
          </a:p>
          <a:p>
            <a:pPr marL="1108710" lvl="2" indent="-514350">
              <a:buFont typeface="+mj-lt"/>
              <a:buAutoNum type="arabicPeriod"/>
            </a:pPr>
            <a:r>
              <a:rPr lang="en-US" dirty="0" smtClean="0"/>
              <a:t>Hedonistic Daoism</a:t>
            </a:r>
          </a:p>
          <a:p>
            <a:pPr marL="1291590" lvl="3" indent="-514350"/>
            <a:r>
              <a:rPr lang="en-US" dirty="0" smtClean="0"/>
              <a:t>Yang Zhu</a:t>
            </a:r>
          </a:p>
          <a:p>
            <a:pPr marL="1108710" lvl="2" indent="-514350">
              <a:buFont typeface="+mj-lt"/>
              <a:buAutoNum type="arabicPeriod"/>
            </a:pPr>
            <a:r>
              <a:rPr lang="en-US" dirty="0" smtClean="0"/>
              <a:t>Mystical Daoism</a:t>
            </a:r>
          </a:p>
          <a:p>
            <a:pPr marL="1291590" lvl="3" indent="-514350"/>
            <a:r>
              <a:rPr lang="en-US" dirty="0" smtClean="0"/>
              <a:t>Pantheism</a:t>
            </a:r>
          </a:p>
          <a:p>
            <a:pPr marL="1291590" lvl="3" indent="-514350"/>
            <a:r>
              <a:rPr lang="en-US" dirty="0" smtClean="0"/>
              <a:t>Zhuangzi</a:t>
            </a:r>
          </a:p>
          <a:p>
            <a:pPr marL="1291590" lvl="3" indent="-514350"/>
            <a:r>
              <a:rPr lang="en-US" dirty="0" smtClean="0"/>
              <a:t>Laozi (Lao Tsu)  </a:t>
            </a:r>
            <a:r>
              <a:rPr lang="en-US" u="sng" dirty="0" smtClean="0"/>
              <a:t>Tao Te Ching</a:t>
            </a:r>
            <a:endParaRPr lang="en-US" dirty="0" smtClean="0"/>
          </a:p>
          <a:p>
            <a:pPr marL="1474470" lvl="4" indent="-514350"/>
            <a:r>
              <a:rPr lang="en-US" dirty="0" err="1" smtClean="0"/>
              <a:t>Wuwei</a:t>
            </a:r>
            <a:r>
              <a:rPr lang="en-US" dirty="0" smtClean="0"/>
              <a:t>- passive action</a:t>
            </a:r>
          </a:p>
          <a:p>
            <a:pPr marL="1108710" lvl="2" indent="-514350">
              <a:buFont typeface="+mj-lt"/>
              <a:buAutoNum type="arabicPeriod"/>
            </a:pPr>
            <a:r>
              <a:rPr lang="en-US" dirty="0" smtClean="0"/>
              <a:t>Alchemical Daoism (magical daoism)</a:t>
            </a:r>
          </a:p>
          <a:p>
            <a:pPr marL="1291590" lvl="3" indent="-514350"/>
            <a:r>
              <a:rPr lang="en-US" dirty="0" smtClean="0"/>
              <a:t>Blended alchemy and literal interpretation of Dao</a:t>
            </a:r>
          </a:p>
          <a:p>
            <a:pPr marL="1291590" lvl="3" indent="-514350"/>
            <a:r>
              <a:rPr lang="en-US" dirty="0" smtClean="0"/>
              <a:t>Elixir of Immortality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Legalism</a:t>
            </a:r>
          </a:p>
          <a:p>
            <a:pPr lvl="1"/>
            <a:r>
              <a:rPr lang="en-US" dirty="0" smtClean="0"/>
              <a:t>Strict law and order</a:t>
            </a:r>
          </a:p>
          <a:p>
            <a:pPr lvl="1"/>
            <a:r>
              <a:rPr lang="en-US" dirty="0" smtClean="0"/>
              <a:t>Xunzi</a:t>
            </a:r>
          </a:p>
          <a:p>
            <a:pPr lvl="1"/>
            <a:r>
              <a:rPr lang="en-US" dirty="0" smtClean="0"/>
              <a:t>Human nature is basically evil</a:t>
            </a:r>
          </a:p>
          <a:p>
            <a:pPr lvl="1"/>
            <a:r>
              <a:rPr lang="en-US" dirty="0" smtClean="0"/>
              <a:t>Han Feizi</a:t>
            </a:r>
          </a:p>
          <a:p>
            <a:pPr lvl="1"/>
            <a:r>
              <a:rPr lang="en-US" dirty="0" smtClean="0"/>
              <a:t>Collective Responsibility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Mohism</a:t>
            </a:r>
          </a:p>
          <a:p>
            <a:pPr lvl="1"/>
            <a:r>
              <a:rPr lang="en-US" dirty="0" smtClean="0"/>
              <a:t>Mozi</a:t>
            </a:r>
          </a:p>
          <a:p>
            <a:pPr lvl="1"/>
            <a:r>
              <a:rPr lang="en-US" dirty="0" smtClean="0"/>
              <a:t>Theistic </a:t>
            </a:r>
          </a:p>
          <a:p>
            <a:pPr lvl="1"/>
            <a:r>
              <a:rPr lang="en-US" dirty="0" smtClean="0"/>
              <a:t>Universal Love</a:t>
            </a:r>
          </a:p>
          <a:p>
            <a:r>
              <a:rPr lang="en-US" dirty="0" smtClean="0"/>
              <a:t>School of Names</a:t>
            </a:r>
          </a:p>
          <a:p>
            <a:pPr lvl="1"/>
            <a:r>
              <a:rPr lang="en-US" dirty="0" smtClean="0"/>
              <a:t>Smallest school</a:t>
            </a:r>
          </a:p>
          <a:p>
            <a:pPr lvl="1"/>
            <a:r>
              <a:rPr lang="en-US" dirty="0" smtClean="0"/>
              <a:t>Valued knowledge</a:t>
            </a:r>
          </a:p>
          <a:p>
            <a:pPr lvl="1"/>
            <a:r>
              <a:rPr lang="en-US" dirty="0" smtClean="0"/>
              <a:t>Did not have rituals, ethics, symbols, myths </a:t>
            </a:r>
          </a:p>
          <a:p>
            <a:pPr lvl="1"/>
            <a:r>
              <a:rPr lang="en-US" smtClean="0"/>
              <a:t>Disappeared </a:t>
            </a:r>
            <a:r>
              <a:rPr lang="en-US" dirty="0" smtClean="0"/>
              <a:t>in 221 B.C.E.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 Confucianism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Mencius</a:t>
            </a:r>
          </a:p>
          <a:p>
            <a:pPr lvl="1"/>
            <a:r>
              <a:rPr lang="en-US" dirty="0" smtClean="0"/>
              <a:t>Apologist for Confucianism</a:t>
            </a:r>
          </a:p>
          <a:p>
            <a:pPr lvl="1"/>
            <a:r>
              <a:rPr lang="en-US" dirty="0" smtClean="0"/>
              <a:t>Founder of Orthodox Confucianism</a:t>
            </a:r>
          </a:p>
          <a:p>
            <a:pPr lvl="1"/>
            <a:r>
              <a:rPr lang="en-US" dirty="0" smtClean="0"/>
              <a:t>Human nature is innately good</a:t>
            </a:r>
          </a:p>
          <a:p>
            <a:pPr lvl="1"/>
            <a:r>
              <a:rPr lang="en-US" dirty="0" smtClean="0"/>
              <a:t>History moves in cycles</a:t>
            </a:r>
          </a:p>
          <a:p>
            <a:pPr lvl="1"/>
            <a:r>
              <a:rPr lang="en-US" dirty="0" smtClean="0"/>
              <a:t>Unjust ruler loses the mandate of heaven</a:t>
            </a:r>
          </a:p>
          <a:p>
            <a:r>
              <a:rPr lang="en-US" dirty="0" smtClean="0"/>
              <a:t>Neoconfucianism</a:t>
            </a:r>
          </a:p>
          <a:p>
            <a:pPr lvl="1"/>
            <a:r>
              <a:rPr lang="en-US" dirty="0" smtClean="0"/>
              <a:t>Response to Buddhism and Daoism</a:t>
            </a:r>
          </a:p>
          <a:p>
            <a:pPr lvl="1"/>
            <a:r>
              <a:rPr lang="en-US" dirty="0" smtClean="0"/>
              <a:t>Sage</a:t>
            </a:r>
          </a:p>
          <a:p>
            <a:pPr lvl="1"/>
            <a:r>
              <a:rPr lang="en-US" dirty="0" smtClean="0"/>
              <a:t>Ju Xi</a:t>
            </a:r>
          </a:p>
          <a:p>
            <a:pPr lvl="1"/>
            <a:r>
              <a:rPr lang="en-US" dirty="0" smtClean="0"/>
              <a:t>Paramount virtue is ren</a:t>
            </a:r>
          </a:p>
          <a:p>
            <a:pPr lvl="1"/>
            <a:r>
              <a:rPr lang="en-US" dirty="0" smtClean="0"/>
              <a:t>4 traditional values: </a:t>
            </a:r>
            <a:r>
              <a:rPr lang="en-US" dirty="0" err="1" smtClean="0"/>
              <a:t>yi</a:t>
            </a:r>
            <a:r>
              <a:rPr lang="en-US" dirty="0" smtClean="0"/>
              <a:t> (duty), li (ritual), </a:t>
            </a:r>
            <a:r>
              <a:rPr lang="en-US" dirty="0" err="1" smtClean="0"/>
              <a:t>zhi</a:t>
            </a:r>
            <a:r>
              <a:rPr lang="en-US" dirty="0" smtClean="0"/>
              <a:t> (wisdom), </a:t>
            </a:r>
            <a:r>
              <a:rPr lang="en-US" dirty="0" err="1" smtClean="0"/>
              <a:t>xin</a:t>
            </a:r>
            <a:r>
              <a:rPr lang="en-US" dirty="0" smtClean="0"/>
              <a:t> (trustworthiness)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Mercantile Religion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century guilds</a:t>
            </a:r>
          </a:p>
          <a:p>
            <a:r>
              <a:rPr lang="en-US" dirty="0" smtClean="0"/>
              <a:t>Patron gods and rituals</a:t>
            </a:r>
          </a:p>
          <a:p>
            <a:r>
              <a:rPr lang="en-US" dirty="0" smtClean="0"/>
              <a:t>Secularism was not an option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Communist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Republic formed in 1912</a:t>
            </a:r>
          </a:p>
          <a:p>
            <a:r>
              <a:rPr lang="en-US" dirty="0" smtClean="0"/>
              <a:t>1949 established as Communist Country</a:t>
            </a:r>
          </a:p>
          <a:p>
            <a:r>
              <a:rPr lang="en-US" dirty="0" smtClean="0"/>
              <a:t>Mao Zedong (Mao Tse-tung)</a:t>
            </a:r>
          </a:p>
          <a:p>
            <a:pPr lvl="1"/>
            <a:r>
              <a:rPr lang="en-US" dirty="0" smtClean="0"/>
              <a:t>Military general and political theoretician</a:t>
            </a:r>
          </a:p>
          <a:p>
            <a:pPr lvl="1"/>
            <a:r>
              <a:rPr lang="en-US" dirty="0" smtClean="0"/>
              <a:t>Break with tradition</a:t>
            </a:r>
          </a:p>
          <a:p>
            <a:pPr lvl="1"/>
            <a:r>
              <a:rPr lang="en-US" dirty="0" smtClean="0"/>
              <a:t>Secular humanism- denounced religion</a:t>
            </a:r>
          </a:p>
          <a:p>
            <a:r>
              <a:rPr lang="en-US" dirty="0" smtClean="0"/>
              <a:t>China has been slow to open up to Western Religions (Constitution of 1975)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Foot </a:t>
            </a:r>
            <a:r>
              <a:rPr lang="en-US" dirty="0" smtClean="0"/>
              <a:t>binding</a:t>
            </a:r>
          </a:p>
          <a:p>
            <a:r>
              <a:rPr lang="en-US" smtClean="0"/>
              <a:t>Female Infants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325</TotalTime>
  <Words>551</Words>
  <Application>Microsoft Office PowerPoint</Application>
  <PresentationFormat>On-screen Show (4:3)</PresentationFormat>
  <Paragraphs>159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Foundry</vt:lpstr>
      <vt:lpstr>The Religions of China</vt:lpstr>
      <vt:lpstr>Pre-Axial Chinese Religion</vt:lpstr>
      <vt:lpstr>PowerPoint Presentation</vt:lpstr>
      <vt:lpstr>Language</vt:lpstr>
      <vt:lpstr>PowerPoint Presentation</vt:lpstr>
      <vt:lpstr>Ideas</vt:lpstr>
      <vt:lpstr>Ideas</vt:lpstr>
      <vt:lpstr>The Peasant Heritage</vt:lpstr>
      <vt:lpstr>Axial 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Later Confucianism</vt:lpstr>
      <vt:lpstr>Mercantile Religion</vt:lpstr>
      <vt:lpstr>Communist Era</vt:lpstr>
      <vt:lpstr>Final Ideas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Religions of China</dc:title>
  <dc:creator>Melissa Renee Lewis</dc:creator>
  <cp:lastModifiedBy>Techsup</cp:lastModifiedBy>
  <cp:revision>33</cp:revision>
  <dcterms:created xsi:type="dcterms:W3CDTF">2009-10-04T17:55:40Z</dcterms:created>
  <dcterms:modified xsi:type="dcterms:W3CDTF">2015-02-25T16:37:00Z</dcterms:modified>
</cp:coreProperties>
</file>